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85" r:id="rId4"/>
    <p:sldId id="294" r:id="rId5"/>
    <p:sldId id="258" r:id="rId6"/>
    <p:sldId id="312" r:id="rId7"/>
    <p:sldId id="288" r:id="rId8"/>
    <p:sldId id="287" r:id="rId9"/>
    <p:sldId id="313" r:id="rId10"/>
    <p:sldId id="280" r:id="rId11"/>
    <p:sldId id="261" r:id="rId12"/>
    <p:sldId id="266" r:id="rId13"/>
    <p:sldId id="278" r:id="rId14"/>
    <p:sldId id="289" r:id="rId15"/>
    <p:sldId id="260" r:id="rId16"/>
    <p:sldId id="299" r:id="rId17"/>
    <p:sldId id="298" r:id="rId18"/>
    <p:sldId id="259" r:id="rId19"/>
    <p:sldId id="265" r:id="rId20"/>
    <p:sldId id="286" r:id="rId21"/>
    <p:sldId id="282" r:id="rId22"/>
    <p:sldId id="283" r:id="rId23"/>
    <p:sldId id="284" r:id="rId24"/>
    <p:sldId id="263" r:id="rId25"/>
    <p:sldId id="269" r:id="rId26"/>
    <p:sldId id="267" r:id="rId27"/>
    <p:sldId id="262" r:id="rId28"/>
    <p:sldId id="314" r:id="rId29"/>
    <p:sldId id="315" r:id="rId30"/>
    <p:sldId id="295" r:id="rId31"/>
    <p:sldId id="296" r:id="rId32"/>
    <p:sldId id="274" r:id="rId33"/>
    <p:sldId id="302" r:id="rId34"/>
    <p:sldId id="303" r:id="rId35"/>
    <p:sldId id="308" r:id="rId36"/>
    <p:sldId id="306" r:id="rId37"/>
    <p:sldId id="307" r:id="rId38"/>
    <p:sldId id="279" r:id="rId39"/>
    <p:sldId id="309" r:id="rId40"/>
    <p:sldId id="310" r:id="rId41"/>
    <p:sldId id="311" r:id="rId42"/>
    <p:sldId id="272" r:id="rId43"/>
    <p:sldId id="275" r:id="rId44"/>
    <p:sldId id="277" r:id="rId45"/>
    <p:sldId id="300" r:id="rId46"/>
    <p:sldId id="290" r:id="rId47"/>
    <p:sldId id="273" r:id="rId48"/>
    <p:sldId id="318" r:id="rId49"/>
    <p:sldId id="316" r:id="rId50"/>
    <p:sldId id="317" r:id="rId51"/>
    <p:sldId id="276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85" autoAdjust="0"/>
    <p:restoredTop sz="90162" autoAdjust="0"/>
  </p:normalViewPr>
  <p:slideViewPr>
    <p:cSldViewPr>
      <p:cViewPr varScale="1">
        <p:scale>
          <a:sx n="84" d="100"/>
          <a:sy n="84" d="100"/>
        </p:scale>
        <p:origin x="-11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2067600"/>
            <a:ext cx="55614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4"/>
          <p:cNvSpPr/>
          <p:nvPr/>
        </p:nvSpPr>
        <p:spPr>
          <a:xfrm>
            <a:off x="31" y="3766000"/>
            <a:ext cx="7370400" cy="3092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4"/>
          <p:cNvSpPr/>
          <p:nvPr/>
        </p:nvSpPr>
        <p:spPr>
          <a:xfrm>
            <a:off x="203225" y="275000"/>
            <a:ext cx="8737500" cy="6308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1127467"/>
            <a:ext cx="7505700" cy="12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2654300"/>
            <a:ext cx="7505700" cy="3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6058224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xmlns="" val="230082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ACE512A-5D92-4A4C-BF3C-B30C95F703D9}" type="datetimeFigureOut">
              <a:rPr lang="en-US" smtClean="0"/>
              <a:pPr/>
              <a:t>7/11/2020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5B0F2A9-8AFF-4A49-9442-194B9BF2652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828800"/>
            <a:ext cx="7620000" cy="1371600"/>
          </a:xfrm>
        </p:spPr>
        <p:txBody>
          <a:bodyPr>
            <a:noAutofit/>
          </a:bodyPr>
          <a:lstStyle/>
          <a:p>
            <a:pPr algn="ctr"/>
            <a:r>
              <a:rPr lang="en-US" b="1" i="1" dirty="0">
                <a:solidFill>
                  <a:srgbClr val="FFFF00"/>
                </a:solidFill>
              </a:rPr>
              <a:t>Mahindra First Choice   Services  Report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24600" y="3773905"/>
            <a:ext cx="312420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/>
              <a:t>Created by:</a:t>
            </a:r>
          </a:p>
          <a:p>
            <a:r>
              <a:rPr lang="en-US" sz="2400" dirty="0"/>
              <a:t>   </a:t>
            </a:r>
            <a:r>
              <a:rPr lang="en-US" sz="2400" b="1" dirty="0" err="1">
                <a:solidFill>
                  <a:schemeClr val="tx1">
                    <a:lumMod val="85000"/>
                  </a:schemeClr>
                </a:solidFill>
              </a:rPr>
              <a:t>Cyberbots</a:t>
            </a:r>
            <a:endParaRPr lang="en-US" b="1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8" name="Picture 7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449524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152400"/>
            <a:ext cx="716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Most visited Cars Companies in Different Zones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62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Western Zone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2600" y="762000"/>
            <a:ext cx="259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Car Companies: 28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6553200" cy="2094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343400" y="76200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No. of Car visited to workshop: 211K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1143000"/>
            <a:ext cx="146843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3200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Southern Zone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343400"/>
            <a:ext cx="7010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52400" y="3733800"/>
            <a:ext cx="259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Car Companies: 26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37338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No. of Car visited to workshop: 172K</a:t>
            </a:r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3352800"/>
            <a:ext cx="1905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 descr="download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28889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48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Northern Zone: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73628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52400" y="685800"/>
            <a:ext cx="189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10 Companies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52400"/>
            <a:ext cx="16002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76200"/>
            <a:ext cx="16383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0"/>
            <a:ext cx="1905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876800"/>
            <a:ext cx="6553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0" y="3505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Eastern Zone: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53225" y="3657600"/>
            <a:ext cx="23907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90800" y="3962400"/>
            <a:ext cx="2209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53000" y="3962400"/>
            <a:ext cx="1600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228600" y="4419600"/>
            <a:ext cx="18974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 8 Companies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2900" y="971550"/>
            <a:ext cx="6441100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48000"/>
            <a:ext cx="288607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828800"/>
            <a:ext cx="1533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144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Revenue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228600"/>
            <a:ext cx="4895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Revenue Based on Make and Model</a:t>
            </a:r>
          </a:p>
        </p:txBody>
      </p:sp>
      <p:pic>
        <p:nvPicPr>
          <p:cNvPr id="7" name="Picture 6" descr="downloa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33016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865F29-82B8-4EEB-B2A0-CA03C06C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557A61-35F1-48F6-9D6D-65E86B5A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5" y="1812630"/>
            <a:ext cx="4417905" cy="3292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2D2DD8E-0649-4C5C-9EC4-F3201C661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33" y="1770963"/>
            <a:ext cx="4613167" cy="3334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7867E0-7C1D-46DF-B4B7-DBB0EF0249EE}"/>
              </a:ext>
            </a:extLst>
          </p:cNvPr>
          <p:cNvSpPr txBox="1"/>
          <p:nvPr/>
        </p:nvSpPr>
        <p:spPr>
          <a:xfrm>
            <a:off x="912705" y="5472496"/>
            <a:ext cx="70103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Observation: </a:t>
            </a:r>
          </a:p>
          <a:p>
            <a:r>
              <a:rPr lang="en-US" sz="1600" dirty="0"/>
              <a:t>Revenue from ‘Mahindra’ is more though the number of repairs for Maruti is largest </a:t>
            </a:r>
            <a:endParaRPr lang="en-IN" sz="1600" dirty="0"/>
          </a:p>
        </p:txBody>
      </p:sp>
      <p:pic>
        <p:nvPicPr>
          <p:cNvPr id="7" name="Picture 6" descr="download.jpg">
            <a:extLst>
              <a:ext uri="{FF2B5EF4-FFF2-40B4-BE49-F238E27FC236}">
                <a16:creationId xmlns:a16="http://schemas.microsoft.com/office/drawing/2014/main" xmlns="" id="{734EF4CC-351A-47CC-AE2C-588947E7E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3163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xmlns="" id="{0FF24BF1-ECD6-490F-996A-6D582C0012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47850" y="427704"/>
            <a:ext cx="6305550" cy="715296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IN" altLang="en-US" dirty="0"/>
              <a:t>Car make wise revenue trend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xmlns="" id="{63A78377-7B34-4ACD-971B-961C1F09C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27585"/>
            <a:ext cx="7653338" cy="355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itle 1">
            <a:extLst>
              <a:ext uri="{FF2B5EF4-FFF2-40B4-BE49-F238E27FC236}">
                <a16:creationId xmlns:a16="http://schemas.microsoft.com/office/drawing/2014/main" xmlns="" id="{2526F969-90E7-4EDF-8385-FCB4E7484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486400"/>
            <a:ext cx="6019799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IN" altLang="en-US" sz="1800" b="1" dirty="0">
                <a:latin typeface="Calibri Light" panose="020F0302020204030204" pitchFamily="34" charset="0"/>
              </a:rPr>
              <a:t>Observations </a:t>
            </a:r>
            <a:r>
              <a:rPr lang="en-IN" altLang="en-US" sz="1800" b="1" dirty="0">
                <a:latin typeface="Calibri Light" panose="020F0302020204030204" pitchFamily="34" charset="0"/>
                <a:sym typeface="Wingdings" panose="05000000000000000000" pitchFamily="2" charset="2"/>
              </a:rPr>
              <a:t></a:t>
            </a:r>
            <a:endParaRPr lang="en-IN" altLang="en-US" sz="1800" b="1" dirty="0">
              <a:latin typeface="Calibri Light" panose="020F030202020403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IN" altLang="en-US" sz="1800" dirty="0">
                <a:latin typeface="Calibri Light" panose="020F0302020204030204" pitchFamily="34" charset="0"/>
              </a:rPr>
              <a:t>Maruti Cars have highest frequency of visit 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1800" dirty="0">
                <a:latin typeface="Calibri Light" panose="020F0302020204030204" pitchFamily="34" charset="0"/>
              </a:rPr>
              <a:t>Skoda cars generates highest revenue</a:t>
            </a:r>
          </a:p>
        </p:txBody>
      </p:sp>
      <p:pic>
        <p:nvPicPr>
          <p:cNvPr id="5" name="Picture 4" descr="download.jpg">
            <a:extLst>
              <a:ext uri="{FF2B5EF4-FFF2-40B4-BE49-F238E27FC236}">
                <a16:creationId xmlns:a16="http://schemas.microsoft.com/office/drawing/2014/main" xmlns="" id="{35917B76-F9A1-49F6-90C8-B9D069977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016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FCDCE4-39B4-4EEB-8401-51A99EC497CB}"/>
              </a:ext>
            </a:extLst>
          </p:cNvPr>
          <p:cNvSpPr txBox="1"/>
          <p:nvPr/>
        </p:nvSpPr>
        <p:spPr>
          <a:xfrm>
            <a:off x="762000" y="6367046"/>
            <a:ext cx="670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Running Repairs &amp; Paid Services are most common among top Manufacturers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35ED25-4672-4A82-A7E6-148D6B3F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0070C0"/>
                </a:solidFill>
              </a:rPr>
              <a:t>Problem Statement 2 : Identifying Order Type Pattern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F4CB4F6-8F88-4211-A321-BD355FDA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4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11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8F6189-55B8-41B4-9D1A-A9948E90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Make-Model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170BD28-EC57-4E3F-B499-B66A9E0AAA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61900"/>
            <a:ext cx="7845425" cy="4207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554C726-FCB2-4F28-AD44-3EFD2327E8AF}"/>
              </a:ext>
            </a:extLst>
          </p:cNvPr>
          <p:cNvSpPr txBox="1"/>
          <p:nvPr/>
        </p:nvSpPr>
        <p:spPr>
          <a:xfrm>
            <a:off x="609600" y="60198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Higher demand for ‘Maruti Suzuki’ &amp; ‘Mahindra and Mahindra’ in ‘Tamil Nadu’ and ‘Maharashtra’.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3E9758EA-1F78-4F10-A9F1-D98A7BC14141}"/>
              </a:ext>
            </a:extLst>
          </p:cNvPr>
          <p:cNvSpPr txBox="1">
            <a:spLocks/>
          </p:cNvSpPr>
          <p:nvPr/>
        </p:nvSpPr>
        <p:spPr>
          <a:xfrm>
            <a:off x="612648" y="199103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Make-Model Distribution</a:t>
            </a:r>
            <a:endParaRPr lang="en-IN" dirty="0"/>
          </a:p>
        </p:txBody>
      </p:sp>
      <p:pic>
        <p:nvPicPr>
          <p:cNvPr id="7" name="Picture 6" descr="download.jpg">
            <a:extLst>
              <a:ext uri="{FF2B5EF4-FFF2-40B4-BE49-F238E27FC236}">
                <a16:creationId xmlns:a16="http://schemas.microsoft.com/office/drawing/2014/main" xmlns="" id="{7170E80F-203D-4B77-A2DC-E628DAE1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9187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2A3C4-D748-4B59-A4BF-E4B3A7AC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62000"/>
          </a:xfrm>
        </p:spPr>
        <p:txBody>
          <a:bodyPr/>
          <a:lstStyle/>
          <a:p>
            <a:r>
              <a:rPr lang="en-IN" dirty="0"/>
              <a:t>Data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344128" y="5783826"/>
            <a:ext cx="7961671" cy="693174"/>
          </a:xfrm>
        </p:spPr>
        <p:txBody>
          <a:bodyPr anchor="b">
            <a:normAutofit/>
          </a:bodyPr>
          <a:lstStyle/>
          <a:p>
            <a:pPr marL="488950" indent="-342900"/>
            <a:r>
              <a:rPr lang="en-US" sz="1800" dirty="0"/>
              <a:t>32% services are accidental cases and revenue generated from Gwalior is 94.83% from accidental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07DF1F-4E2B-47A7-84B4-24C6D9A7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8673739" cy="3757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400C1D-E445-439D-A2FB-6CA2C800C617}"/>
              </a:ext>
            </a:extLst>
          </p:cNvPr>
          <p:cNvSpPr txBox="1"/>
          <p:nvPr/>
        </p:nvSpPr>
        <p:spPr>
          <a:xfrm flipH="1">
            <a:off x="731519" y="1611868"/>
            <a:ext cx="559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City by Average Revenue: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29E5F686-CF4E-48B8-A41B-2D905B921E05}"/>
              </a:ext>
            </a:extLst>
          </p:cNvPr>
          <p:cNvSpPr txBox="1">
            <a:spLocks/>
          </p:cNvSpPr>
          <p:nvPr/>
        </p:nvSpPr>
        <p:spPr>
          <a:xfrm>
            <a:off x="609600" y="199103"/>
            <a:ext cx="8153400" cy="7620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Data Analysis</a:t>
            </a:r>
            <a:endParaRPr lang="en-IN" dirty="0"/>
          </a:p>
        </p:txBody>
      </p:sp>
      <p:pic>
        <p:nvPicPr>
          <p:cNvPr id="8" name="Picture 7" descr="download.jpg">
            <a:extLst>
              <a:ext uri="{FF2B5EF4-FFF2-40B4-BE49-F238E27FC236}">
                <a16:creationId xmlns:a16="http://schemas.microsoft.com/office/drawing/2014/main" xmlns="" id="{0415CCC2-AD1C-4638-8691-2BC3D0ABD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5533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52400" y="1725920"/>
            <a:ext cx="4634701" cy="3303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FCDCE4-39B4-4EEB-8401-51A99EC497CB}"/>
              </a:ext>
            </a:extLst>
          </p:cNvPr>
          <p:cNvSpPr txBox="1"/>
          <p:nvPr/>
        </p:nvSpPr>
        <p:spPr>
          <a:xfrm>
            <a:off x="471948" y="5401270"/>
            <a:ext cx="8207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Running Repairs &amp; Paid Services are most common among top Manufacturers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400" dirty="0"/>
              <a:t>Ford was 5th ranked car  in Most popular car ranking during 2012 and 2013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400" dirty="0"/>
              <a:t>Since General Motors has taken its place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xmlns="" id="{8614732C-6760-498F-8148-62C8F453E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5746" y="1458289"/>
            <a:ext cx="4318254" cy="3570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518592-0002-477E-8BC4-868DD9B7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697" y="199104"/>
            <a:ext cx="7057103" cy="1020096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Top Manufacturers &amp; their order type</a:t>
            </a:r>
            <a:endParaRPr lang="en-IN" sz="3600" dirty="0"/>
          </a:p>
        </p:txBody>
      </p:sp>
      <p:pic>
        <p:nvPicPr>
          <p:cNvPr id="6" name="Picture 5" descr="download.jpg">
            <a:extLst>
              <a:ext uri="{FF2B5EF4-FFF2-40B4-BE49-F238E27FC236}">
                <a16:creationId xmlns:a16="http://schemas.microsoft.com/office/drawing/2014/main" xmlns="" id="{1E9B44C7-6978-49A9-BB19-7B597809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468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0" y="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Revenue Based On Order Type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5181600"/>
            <a:ext cx="15335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667000" y="4724400"/>
            <a:ext cx="144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Revenue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3676650"/>
            <a:ext cx="48291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1200" y="1295400"/>
            <a:ext cx="13525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533401"/>
            <a:ext cx="5410200" cy="321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016" cy="6096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994B3A3-8D8D-4598-92AC-C8F3FBED92F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Geo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u="sng" dirty="0"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 Analysis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Generate meaningful insights on Geolocation based customer &amp; revenue analysis 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Market Segmentation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Divide the customer base into segments based on their car type, service type &amp; total spend such that these customers will respond similarly to the different marketing campaigns.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Customer Lifetime Value Prediction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Life time value analysis of customers to maintain relationship with high profit generating customers in future &amp; finding potential customers from the population.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28601" y="1726600"/>
            <a:ext cx="4264913" cy="345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D923B3-6A79-4713-884F-12C56AB612E1}"/>
              </a:ext>
            </a:extLst>
          </p:cNvPr>
          <p:cNvSpPr txBox="1"/>
          <p:nvPr/>
        </p:nvSpPr>
        <p:spPr>
          <a:xfrm>
            <a:off x="468207" y="5493603"/>
            <a:ext cx="831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For all type of orders parts &amp; Labor cost are maximum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For Accidental order type 25% of total amount goes towards outsourced work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For SMC and Repeated order type outsourced amount is 0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SMC package was introduced in May 2013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EF0138A-C972-4F24-B4F2-CF606952F5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93514" y="1372864"/>
            <a:ext cx="4650486" cy="38087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3CD57F-78C7-4026-8CE2-FBDD6982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 for each order type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126DEB9-2ADB-44DF-9BF9-31747925977D}"/>
              </a:ext>
            </a:extLst>
          </p:cNvPr>
          <p:cNvSpPr txBox="1">
            <a:spLocks/>
          </p:cNvSpPr>
          <p:nvPr/>
        </p:nvSpPr>
        <p:spPr>
          <a:xfrm>
            <a:off x="612648" y="199103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Cost for each order type</a:t>
            </a:r>
            <a:endParaRPr lang="en-IN" dirty="0"/>
          </a:p>
        </p:txBody>
      </p:sp>
      <p:pic>
        <p:nvPicPr>
          <p:cNvPr id="8" name="Picture 7" descr="download.jpg">
            <a:extLst>
              <a:ext uri="{FF2B5EF4-FFF2-40B4-BE49-F238E27FC236}">
                <a16:creationId xmlns:a16="http://schemas.microsoft.com/office/drawing/2014/main" xmlns="" id="{039FEE7B-A54A-4B7A-89C4-01EC7809A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33755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5FF619-D487-4BA4-BB38-EE150191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Analysis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1B0145A-B527-4AD6-B71A-7C0BD1ABBA3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1027" y="1656470"/>
            <a:ext cx="7538573" cy="4238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BB79C5B-C868-4A28-98B0-0C0372DF967C}"/>
              </a:ext>
            </a:extLst>
          </p:cNvPr>
          <p:cNvSpPr txBox="1"/>
          <p:nvPr/>
        </p:nvSpPr>
        <p:spPr>
          <a:xfrm flipH="1">
            <a:off x="990600" y="5691426"/>
            <a:ext cx="678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Observation: </a:t>
            </a:r>
          </a:p>
          <a:p>
            <a:r>
              <a:rPr lang="en-IN" sz="1600" dirty="0"/>
              <a:t>Uttarakhand has the lowest ‘</a:t>
            </a:r>
            <a:r>
              <a:rPr lang="en-IN" sz="1600" dirty="0" err="1"/>
              <a:t>Total_Expense</a:t>
            </a:r>
            <a:r>
              <a:rPr lang="en-IN" sz="1600" dirty="0"/>
              <a:t>’ but the ‘</a:t>
            </a:r>
            <a:r>
              <a:rPr lang="en-IN" sz="1600" dirty="0" err="1"/>
              <a:t>Tamilnadu</a:t>
            </a:r>
            <a:r>
              <a:rPr lang="en-IN" sz="1600" dirty="0"/>
              <a:t>’ has increase a lot from 2014 to 2016</a:t>
            </a:r>
          </a:p>
        </p:txBody>
      </p:sp>
      <p:pic>
        <p:nvPicPr>
          <p:cNvPr id="8" name="Picture 7" descr="download.jpg">
            <a:extLst>
              <a:ext uri="{FF2B5EF4-FFF2-40B4-BE49-F238E27FC236}">
                <a16:creationId xmlns:a16="http://schemas.microsoft.com/office/drawing/2014/main" xmlns="" id="{BE3189D0-203F-4250-8B02-5A03D8A6B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  <p:pic>
        <p:nvPicPr>
          <p:cNvPr id="9" name="Picture 8" descr="download.jpg">
            <a:extLst>
              <a:ext uri="{FF2B5EF4-FFF2-40B4-BE49-F238E27FC236}">
                <a16:creationId xmlns:a16="http://schemas.microsoft.com/office/drawing/2014/main" xmlns="" id="{AA2FC358-A35A-4870-B729-37326909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5167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41E97D-B99C-4BD7-B21F-BB6A6331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519"/>
            <a:ext cx="7083552" cy="71628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Difference in each service/</a:t>
            </a:r>
            <a:r>
              <a:rPr lang="en-US" sz="3600" dirty="0" err="1"/>
              <a:t>labour</a:t>
            </a:r>
            <a:r>
              <a:rPr lang="en-US" sz="3600" dirty="0"/>
              <a:t> costing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AA19C8-E1C7-4E08-A45E-97EC09852F5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33600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It depends on following factors:</a:t>
            </a:r>
          </a:p>
          <a:p>
            <a:pPr marL="342900" indent="-342900">
              <a:buAutoNum type="arabicParenR"/>
            </a:pPr>
            <a:r>
              <a:rPr lang="en-US" sz="2000" b="1" dirty="0"/>
              <a:t>Car Model (Make) :</a:t>
            </a:r>
            <a:r>
              <a:rPr lang="en-US" sz="2000" dirty="0"/>
              <a:t> type of vehicle, size of vehicle &amp; petrol type</a:t>
            </a:r>
          </a:p>
          <a:p>
            <a:pPr marL="342900" indent="-342900">
              <a:buFontTx/>
              <a:buAutoNum type="arabicParenR"/>
            </a:pPr>
            <a:r>
              <a:rPr lang="en-US" sz="2000" b="1" dirty="0"/>
              <a:t>Locality</a:t>
            </a:r>
            <a:r>
              <a:rPr lang="en-US" sz="2000" dirty="0"/>
              <a:t> </a:t>
            </a:r>
            <a:r>
              <a:rPr lang="en-US" sz="2000" b="1" dirty="0"/>
              <a:t>:</a:t>
            </a:r>
            <a:r>
              <a:rPr lang="en-US" sz="2000" dirty="0"/>
              <a:t> The basic labor charge varies based on the location as the land cost varies. </a:t>
            </a:r>
          </a:p>
          <a:p>
            <a:pPr marL="342900" indent="-342900">
              <a:buFontTx/>
              <a:buAutoNum type="arabicParenR"/>
            </a:pPr>
            <a:r>
              <a:rPr lang="en-US" sz="2000" b="1" dirty="0"/>
              <a:t>Service type:  </a:t>
            </a:r>
            <a:r>
              <a:rPr lang="en-US" sz="2000" dirty="0"/>
              <a:t>cleaning, general checkup, Car washing, Alignment, </a:t>
            </a:r>
            <a:r>
              <a:rPr lang="en-US" sz="2000" dirty="0" err="1"/>
              <a:t>Tyre</a:t>
            </a:r>
            <a:r>
              <a:rPr lang="en-US" sz="2000" dirty="0"/>
              <a:t> rotation</a:t>
            </a:r>
          </a:p>
          <a:p>
            <a:pPr marL="0" indent="0">
              <a:buNone/>
            </a:pPr>
            <a:endParaRPr lang="en-US" sz="3200" dirty="0"/>
          </a:p>
          <a:p>
            <a:endParaRPr lang="en-IN" dirty="0"/>
          </a:p>
        </p:txBody>
      </p:sp>
      <p:pic>
        <p:nvPicPr>
          <p:cNvPr id="5" name="slide2" descr="Sheet 2">
            <a:extLst>
              <a:ext uri="{FF2B5EF4-FFF2-40B4-BE49-F238E27FC236}">
                <a16:creationId xmlns:a16="http://schemas.microsoft.com/office/drawing/2014/main" xmlns="" id="{896665F6-D26A-4673-A9D4-A8B870663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937" b="16083"/>
          <a:stretch/>
        </p:blipFill>
        <p:spPr>
          <a:xfrm>
            <a:off x="495300" y="4516711"/>
            <a:ext cx="8153400" cy="1923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5DC3F8B-6796-46D9-815E-58F73726DD01}"/>
              </a:ext>
            </a:extLst>
          </p:cNvPr>
          <p:cNvSpPr txBox="1"/>
          <p:nvPr/>
        </p:nvSpPr>
        <p:spPr>
          <a:xfrm>
            <a:off x="1219200" y="4069081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Labour costing for the factor service type </a:t>
            </a:r>
            <a:endParaRPr lang="en-US" dirty="0"/>
          </a:p>
        </p:txBody>
      </p:sp>
      <p:pic>
        <p:nvPicPr>
          <p:cNvPr id="11" name="Picture 10" descr="download.jpg">
            <a:extLst>
              <a:ext uri="{FF2B5EF4-FFF2-40B4-BE49-F238E27FC236}">
                <a16:creationId xmlns:a16="http://schemas.microsoft.com/office/drawing/2014/main" xmlns="" id="{7538CA36-7BC0-49C6-A578-95915975B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181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2" descr="Sheet 2">
            <a:extLst>
              <a:ext uri="{FF2B5EF4-FFF2-40B4-BE49-F238E27FC236}">
                <a16:creationId xmlns:a16="http://schemas.microsoft.com/office/drawing/2014/main" xmlns="" id="{0A31F37F-0910-4304-90B5-41411EAD068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274" r="16560" b="4770"/>
          <a:stretch/>
        </p:blipFill>
        <p:spPr>
          <a:xfrm>
            <a:off x="1084708" y="1628064"/>
            <a:ext cx="7209534" cy="444007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9175EAB0-4347-4B43-A7C7-82849C74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81000"/>
            <a:ext cx="7086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3600" dirty="0"/>
              <a:t>Labour Costing for the factor Make</a:t>
            </a:r>
            <a:endParaRPr lang="en-US" sz="3600" dirty="0"/>
          </a:p>
        </p:txBody>
      </p:sp>
      <p:pic>
        <p:nvPicPr>
          <p:cNvPr id="6" name="Picture 5" descr="download.jpg">
            <a:extLst>
              <a:ext uri="{FF2B5EF4-FFF2-40B4-BE49-F238E27FC236}">
                <a16:creationId xmlns:a16="http://schemas.microsoft.com/office/drawing/2014/main" xmlns="" id="{F26DB8CE-ACBE-49FC-9162-0B483151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117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723F06A-F76E-4A2E-94C6-7A824454E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3" b="6086"/>
          <a:stretch/>
        </p:blipFill>
        <p:spPr>
          <a:xfrm>
            <a:off x="914400" y="1770315"/>
            <a:ext cx="7244453" cy="474173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06691118-A2BF-4276-B7CA-FF2718A1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33" y="95071"/>
            <a:ext cx="69724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3200" dirty="0"/>
              <a:t>Labour costing for the factor Locality (areas in Mumbai) </a:t>
            </a:r>
            <a:endParaRPr lang="en-US" sz="3200" dirty="0"/>
          </a:p>
        </p:txBody>
      </p:sp>
      <p:pic>
        <p:nvPicPr>
          <p:cNvPr id="7" name="Picture 6" descr="download.jpg">
            <a:extLst>
              <a:ext uri="{FF2B5EF4-FFF2-40B4-BE49-F238E27FC236}">
                <a16:creationId xmlns:a16="http://schemas.microsoft.com/office/drawing/2014/main" xmlns="" id="{4F4D8DAE-EFF5-4F65-9ED4-A402A15F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7970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34C06-1652-4AA5-B0B3-BC7DCAA41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1" y="228600"/>
            <a:ext cx="6019799" cy="961103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IN" sz="3600" dirty="0">
                <a:latin typeface="+mn-lt"/>
              </a:rPr>
              <a:t>Popular items for Service orders</a:t>
            </a:r>
          </a:p>
        </p:txBody>
      </p:sp>
      <p:sp>
        <p:nvSpPr>
          <p:cNvPr id="14339" name="Text Placeholder 3">
            <a:extLst>
              <a:ext uri="{FF2B5EF4-FFF2-40B4-BE49-F238E27FC236}">
                <a16:creationId xmlns:a16="http://schemas.microsoft.com/office/drawing/2014/main" xmlns="" id="{1F5D2887-F67D-43F7-BC75-DAB09669D07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1762" y="5605463"/>
            <a:ext cx="7564438" cy="566737"/>
          </a:xfrm>
        </p:spPr>
        <p:txBody>
          <a:bodyPr>
            <a:normAutofit fontScale="92500"/>
          </a:bodyPr>
          <a:lstStyle/>
          <a:p>
            <a:pPr algn="ctr" eaLnBrk="1" hangingPunct="1"/>
            <a:r>
              <a:rPr lang="en-IN" altLang="en-US" sz="1800" dirty="0"/>
              <a:t>P001, P002 are the most popular items utilized for fulfilment of service orders. 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xmlns="" id="{711BE10C-CC21-4812-BEDA-100F9B23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1329" y="1870473"/>
            <a:ext cx="6941344" cy="309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37AF4A-1EFE-45EC-BEA7-3DA48F95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2205"/>
            <a:ext cx="9144000" cy="3385595"/>
          </a:xfrm>
          <a:prstGeom prst="rect">
            <a:avLst/>
          </a:prstGeom>
        </p:spPr>
      </p:pic>
      <p:pic>
        <p:nvPicPr>
          <p:cNvPr id="6" name="Picture 5" descr="download.jpg">
            <a:extLst>
              <a:ext uri="{FF2B5EF4-FFF2-40B4-BE49-F238E27FC236}">
                <a16:creationId xmlns:a16="http://schemas.microsoft.com/office/drawing/2014/main" xmlns="" id="{1065300C-2074-4A1D-A58F-0F3979FF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33016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0" y="1524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Times New Roman" pitchFamily="18" charset="0"/>
                <a:cs typeface="Times New Roman" pitchFamily="18" charset="0"/>
              </a:rPr>
              <a:t>Parts To Labor Ratio</a:t>
            </a:r>
          </a:p>
        </p:txBody>
      </p:sp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3016" cy="6096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838200"/>
            <a:ext cx="4899264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733800"/>
            <a:ext cx="4419600" cy="3015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1524000"/>
            <a:ext cx="3957435" cy="289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19600" y="4953000"/>
            <a:ext cx="21145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77125" y="3962400"/>
            <a:ext cx="16668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&#10;&#10;Description automatically generated">
            <a:extLst>
              <a:ext uri="{FF2B5EF4-FFF2-40B4-BE49-F238E27FC236}">
                <a16:creationId xmlns:a16="http://schemas.microsoft.com/office/drawing/2014/main" xmlns="" id="{9EE0A667-68F4-4DEF-9121-7A086C5E6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038" y="1701596"/>
            <a:ext cx="4300538" cy="3480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67C3D6B-9E2A-44BA-A881-0B8D643ADC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1" y="1723028"/>
            <a:ext cx="4300538" cy="3433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FCDCE4-39B4-4EEB-8401-51A99EC497CB}"/>
              </a:ext>
            </a:extLst>
          </p:cNvPr>
          <p:cNvSpPr txBox="1"/>
          <p:nvPr/>
        </p:nvSpPr>
        <p:spPr>
          <a:xfrm>
            <a:off x="501445" y="5486400"/>
            <a:ext cx="8107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There is no pattern of customer increment in Monthly customer count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However there is 5PM-6PM is rush hour on daily basis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And on Sundays least numbers of customers comes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CA1B7-EE22-493F-8ABF-9A34B8B4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 the service seasonal?</a:t>
            </a:r>
          </a:p>
        </p:txBody>
      </p:sp>
      <p:pic>
        <p:nvPicPr>
          <p:cNvPr id="6" name="Picture 5" descr="download.jpg">
            <a:extLst>
              <a:ext uri="{FF2B5EF4-FFF2-40B4-BE49-F238E27FC236}">
                <a16:creationId xmlns:a16="http://schemas.microsoft.com/office/drawing/2014/main" xmlns="" id="{4BC838CA-B579-49D7-91D8-993853523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4908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23708C-7E1C-43C1-BB07-F14D97BE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of various amounts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3EB77C5-D041-48D6-851A-5AE5BC716D6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53575"/>
            <a:ext cx="8153400" cy="3789049"/>
          </a:xfrm>
          <a:prstGeom prst="rect">
            <a:avLst/>
          </a:prstGeom>
        </p:spPr>
      </p:pic>
      <p:pic>
        <p:nvPicPr>
          <p:cNvPr id="5" name="Picture 4" descr="download.jpg">
            <a:extLst>
              <a:ext uri="{FF2B5EF4-FFF2-40B4-BE49-F238E27FC236}">
                <a16:creationId xmlns:a16="http://schemas.microsoft.com/office/drawing/2014/main" xmlns="" id="{1227E1FD-80EE-4E03-8B9F-A490A993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4260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AA7F58-C66E-49D1-9FD4-AEFA4C307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DE01724-5DA5-4A01-933A-B64A4518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30281"/>
            <a:ext cx="8686800" cy="4670519"/>
          </a:xfrm>
          <a:prstGeom prst="rect">
            <a:avLst/>
          </a:prstGeom>
        </p:spPr>
      </p:pic>
      <p:pic>
        <p:nvPicPr>
          <p:cNvPr id="5" name="Picture 4" descr="download.jpg">
            <a:extLst>
              <a:ext uri="{FF2B5EF4-FFF2-40B4-BE49-F238E27FC236}">
                <a16:creationId xmlns:a16="http://schemas.microsoft.com/office/drawing/2014/main" xmlns="" id="{1943F04B-8CF3-4539-B5B3-C99A82C2A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287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ylinder 6">
            <a:extLst>
              <a:ext uri="{FF2B5EF4-FFF2-40B4-BE49-F238E27FC236}">
                <a16:creationId xmlns:a16="http://schemas.microsoft.com/office/drawing/2014/main" xmlns="" id="{4F1B020F-87FE-4351-8DB2-1B98D994D6D6}"/>
              </a:ext>
            </a:extLst>
          </p:cNvPr>
          <p:cNvSpPr/>
          <p:nvPr/>
        </p:nvSpPr>
        <p:spPr>
          <a:xfrm>
            <a:off x="835819" y="2021682"/>
            <a:ext cx="2050256" cy="3007519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18D281-63D9-4348-8BA7-09A30C0FE438}"/>
              </a:ext>
            </a:extLst>
          </p:cNvPr>
          <p:cNvSpPr txBox="1"/>
          <p:nvPr/>
        </p:nvSpPr>
        <p:spPr>
          <a:xfrm>
            <a:off x="1092994" y="2135981"/>
            <a:ext cx="14501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Customers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3E9332-5F5A-47B7-B34A-160823CF507D}"/>
              </a:ext>
            </a:extLst>
          </p:cNvPr>
          <p:cNvSpPr txBox="1"/>
          <p:nvPr/>
        </p:nvSpPr>
        <p:spPr>
          <a:xfrm>
            <a:off x="957262" y="2700338"/>
            <a:ext cx="184308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Row – 555338</a:t>
            </a:r>
          </a:p>
          <a:p>
            <a:r>
              <a:rPr lang="en-US" sz="1350" dirty="0"/>
              <a:t>Column – 9</a:t>
            </a:r>
          </a:p>
          <a:p>
            <a:endParaRPr lang="en-US" sz="1350" dirty="0"/>
          </a:p>
          <a:p>
            <a:r>
              <a:rPr lang="en-US" sz="1350" dirty="0"/>
              <a:t>4/9 Columns having 90% + null values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xmlns="" id="{6813B6F3-9FED-4906-A1E3-AEDE2429D6D2}"/>
              </a:ext>
            </a:extLst>
          </p:cNvPr>
          <p:cNvSpPr/>
          <p:nvPr/>
        </p:nvSpPr>
        <p:spPr>
          <a:xfrm>
            <a:off x="3550444" y="2021682"/>
            <a:ext cx="2050256" cy="3007519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056907-4633-43DB-B465-42E3204B16EC}"/>
              </a:ext>
            </a:extLst>
          </p:cNvPr>
          <p:cNvSpPr txBox="1"/>
          <p:nvPr/>
        </p:nvSpPr>
        <p:spPr>
          <a:xfrm>
            <a:off x="3843338" y="2128837"/>
            <a:ext cx="14501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Invoice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342370-CC44-4FE6-830F-948872C877F7}"/>
              </a:ext>
            </a:extLst>
          </p:cNvPr>
          <p:cNvSpPr txBox="1"/>
          <p:nvPr/>
        </p:nvSpPr>
        <p:spPr>
          <a:xfrm>
            <a:off x="3550444" y="2693194"/>
            <a:ext cx="205025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Row – 492314</a:t>
            </a:r>
          </a:p>
          <a:p>
            <a:r>
              <a:rPr lang="en-US" sz="1350" dirty="0"/>
              <a:t>Column – 58</a:t>
            </a:r>
          </a:p>
          <a:p>
            <a:endParaRPr lang="en-US" sz="1350" dirty="0"/>
          </a:p>
          <a:p>
            <a:r>
              <a:rPr lang="en-US" sz="1350" dirty="0"/>
              <a:t>7/58 Columns having 90% + null values</a:t>
            </a:r>
          </a:p>
          <a:p>
            <a:r>
              <a:rPr lang="en-US" sz="1350" dirty="0"/>
              <a:t>30/58 Columns having 40% + null values</a:t>
            </a:r>
          </a:p>
          <a:p>
            <a:endParaRPr lang="en-US" sz="1350" dirty="0"/>
          </a:p>
          <a:p>
            <a:r>
              <a:rPr lang="en-US" sz="1350" dirty="0"/>
              <a:t>25/58 Columns having single/null values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xmlns="" id="{5A4A1BDB-90CF-41DD-A6B4-598EB8ADFB6C}"/>
              </a:ext>
            </a:extLst>
          </p:cNvPr>
          <p:cNvSpPr/>
          <p:nvPr/>
        </p:nvSpPr>
        <p:spPr>
          <a:xfrm>
            <a:off x="6265069" y="2021682"/>
            <a:ext cx="2050256" cy="3007519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4D86D56-A3A5-463C-A3E8-CB26E6EC023D}"/>
              </a:ext>
            </a:extLst>
          </p:cNvPr>
          <p:cNvSpPr txBox="1"/>
          <p:nvPr/>
        </p:nvSpPr>
        <p:spPr>
          <a:xfrm>
            <a:off x="6557963" y="2128837"/>
            <a:ext cx="14501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Inventory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F676E59-CDC3-4CFC-B816-D78C419E5C86}"/>
              </a:ext>
            </a:extLst>
          </p:cNvPr>
          <p:cNvSpPr txBox="1"/>
          <p:nvPr/>
        </p:nvSpPr>
        <p:spPr>
          <a:xfrm>
            <a:off x="6265069" y="2693194"/>
            <a:ext cx="205025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Row – 5619484</a:t>
            </a:r>
          </a:p>
          <a:p>
            <a:r>
              <a:rPr lang="en-US" sz="1350" dirty="0"/>
              <a:t>Column – 9</a:t>
            </a:r>
          </a:p>
          <a:p>
            <a:endParaRPr lang="en-US" sz="1350" dirty="0"/>
          </a:p>
          <a:p>
            <a:r>
              <a:rPr lang="en-US" sz="1350" dirty="0"/>
              <a:t>1/9 Columns having 67% null values</a:t>
            </a:r>
          </a:p>
          <a:p>
            <a:r>
              <a:rPr lang="en-US" sz="1350" dirty="0"/>
              <a:t>8/9 Columns having &gt;1% null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D3AFBFF-57A7-4352-B84C-A4C12A3AFAC9}"/>
              </a:ext>
            </a:extLst>
          </p:cNvPr>
          <p:cNvSpPr txBox="1"/>
          <p:nvPr/>
        </p:nvSpPr>
        <p:spPr>
          <a:xfrm>
            <a:off x="460771" y="5183282"/>
            <a:ext cx="8215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Dataset is provided in excel and csv format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35A1DEA-87AD-4AD1-B58C-8809B0261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Datasets</a:t>
            </a:r>
          </a:p>
        </p:txBody>
      </p:sp>
      <p:pic>
        <p:nvPicPr>
          <p:cNvPr id="18" name="Picture 17" descr="download.jpg">
            <a:extLst>
              <a:ext uri="{FF2B5EF4-FFF2-40B4-BE49-F238E27FC236}">
                <a16:creationId xmlns:a16="http://schemas.microsoft.com/office/drawing/2014/main" xmlns="" id="{8D098B6C-DAB7-4346-9A07-A60BA4B5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7966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2583BD-27EE-4E22-8D14-9A17C9C63D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447800"/>
            <a:ext cx="4657724" cy="388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572000" y="1066800"/>
            <a:ext cx="4657724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D923B3-6A79-4713-884F-12C56AB612E1}"/>
              </a:ext>
            </a:extLst>
          </p:cNvPr>
          <p:cNvSpPr txBox="1"/>
          <p:nvPr/>
        </p:nvSpPr>
        <p:spPr>
          <a:xfrm>
            <a:off x="481780" y="5638800"/>
            <a:ext cx="821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400" dirty="0"/>
              <a:t>Mirror Service, Engine Oil and Oil Filter most used item for most of the states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400" dirty="0"/>
              <a:t>Historically Oil Filter and Engine Oil are most used Inventory Items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D00C4455-6730-43E8-9E7E-00DD43DF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Inventory analysis : Top Inventory item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82883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459706"/>
            <a:ext cx="4572000" cy="4026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D923B3-6A79-4713-884F-12C56AB612E1}"/>
              </a:ext>
            </a:extLst>
          </p:cNvPr>
          <p:cNvSpPr txBox="1"/>
          <p:nvPr/>
        </p:nvSpPr>
        <p:spPr>
          <a:xfrm>
            <a:off x="491613" y="5791200"/>
            <a:ext cx="818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Mirror Service, Engine Oil and Oil Filter most used item for most of the states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47E04E6-CFA5-4672-9617-638CC0A76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572000" y="1459705"/>
            <a:ext cx="4572000" cy="4026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162F6B-78A1-4C9D-A2D7-3DE3711F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Top Inventory item by Manufacturers &amp; Order Type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xmlns="" val="1762787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E5C27F2-4C2B-46CB-A2E8-464AF6823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"/>
            <a:ext cx="1633870" cy="609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06A4E4-FAED-449C-B561-395DC78C8A60}"/>
              </a:ext>
            </a:extLst>
          </p:cNvPr>
          <p:cNvSpPr txBox="1"/>
          <p:nvPr/>
        </p:nvSpPr>
        <p:spPr>
          <a:xfrm>
            <a:off x="2667000" y="228600"/>
            <a:ext cx="296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Efficiency Of A Plant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BE37ACC-AF41-4C5F-8ED8-C7C27A72B80D}"/>
              </a:ext>
            </a:extLst>
          </p:cNvPr>
          <p:cNvSpPr/>
          <p:nvPr/>
        </p:nvSpPr>
        <p:spPr>
          <a:xfrm>
            <a:off x="838200" y="1611227"/>
            <a:ext cx="7924800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Efficiency was calculated Plant wise for each year &amp; each month</a:t>
            </a:r>
          </a:p>
          <a:p>
            <a:pPr lvl="0" fontAlgn="base">
              <a:lnSpc>
                <a:spcPct val="107000"/>
              </a:lnSpc>
              <a:spcAft>
                <a:spcPts val="0"/>
              </a:spcAft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Efficiency = (Total Revenue in a year / Total servicing time in hrs * Count of         invoices) *100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440A3D2-F69D-4AAC-993F-EE793EA481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3124200"/>
            <a:ext cx="7315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9185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9103"/>
            <a:ext cx="7620000" cy="990600"/>
          </a:xfrm>
        </p:spPr>
        <p:txBody>
          <a:bodyPr>
            <a:normAutofit/>
          </a:bodyPr>
          <a:lstStyle/>
          <a:p>
            <a:r>
              <a:rPr lang="en-IN" sz="4000" dirty="0"/>
              <a:t>Arima model – Revenue Forecast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928ED8E-CB8D-4772-8BCC-1AA1DF799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2514600"/>
            <a:ext cx="8193678" cy="4161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2773E0F-363C-4515-9314-01B56BE27AE6}"/>
              </a:ext>
            </a:extLst>
          </p:cNvPr>
          <p:cNvSpPr txBox="1"/>
          <p:nvPr/>
        </p:nvSpPr>
        <p:spPr>
          <a:xfrm>
            <a:off x="875071" y="1611017"/>
            <a:ext cx="7964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Stationary??</a:t>
            </a:r>
          </a:p>
          <a:p>
            <a:r>
              <a:rPr lang="en-US" sz="2000" dirty="0"/>
              <a:t>It is non-stationary because mean and std is not constant</a:t>
            </a:r>
          </a:p>
        </p:txBody>
      </p:sp>
      <p:pic>
        <p:nvPicPr>
          <p:cNvPr id="5" name="Picture 4" descr="download.jpg">
            <a:extLst>
              <a:ext uri="{FF2B5EF4-FFF2-40B4-BE49-F238E27FC236}">
                <a16:creationId xmlns:a16="http://schemas.microsoft.com/office/drawing/2014/main" xmlns="" id="{291C6FFC-292B-4039-B60D-65F31E87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91022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5A5C30-0355-4AAB-963A-2560284E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7924800" cy="4299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E2F80D-39F4-4AD5-A09C-869C32E46DE0}"/>
              </a:ext>
            </a:extLst>
          </p:cNvPr>
          <p:cNvSpPr txBox="1"/>
          <p:nvPr/>
        </p:nvSpPr>
        <p:spPr>
          <a:xfrm>
            <a:off x="762000" y="1611868"/>
            <a:ext cx="5447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differencing to make this time series stationary</a:t>
            </a:r>
            <a:endParaRPr lang="en-IN" dirty="0"/>
          </a:p>
        </p:txBody>
      </p:sp>
      <p:pic>
        <p:nvPicPr>
          <p:cNvPr id="5" name="Picture 4" descr="download.jpg">
            <a:extLst>
              <a:ext uri="{FF2B5EF4-FFF2-40B4-BE49-F238E27FC236}">
                <a16:creationId xmlns:a16="http://schemas.microsoft.com/office/drawing/2014/main" xmlns="" id="{53324A74-45ED-41AC-8DEA-4C89BD6E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7240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Dickey-Fuller Test AND Rolling Test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6F5D15-16F9-4E4C-A9C0-06F1BC5D9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6011"/>
            <a:ext cx="8153400" cy="4245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AD9BC2-0652-4AE9-A62A-39EED4914B7D}"/>
              </a:ext>
            </a:extLst>
          </p:cNvPr>
          <p:cNvSpPr txBox="1"/>
          <p:nvPr/>
        </p:nvSpPr>
        <p:spPr>
          <a:xfrm>
            <a:off x="487681" y="60198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The results show that the test statistic is significantly less than the 1% critical value, as its stationary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49307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Plotting ACF &amp; PACF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BC41AD2-8558-4461-B6ED-AB9FB629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8458200" cy="4185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CF4134F-EBF9-4505-AD96-8D1B95622DF2}"/>
              </a:ext>
            </a:extLst>
          </p:cNvPr>
          <p:cNvSpPr txBox="1"/>
          <p:nvPr/>
        </p:nvSpPr>
        <p:spPr>
          <a:xfrm>
            <a:off x="304800" y="6096000"/>
            <a:ext cx="8426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In this p and q values can be determined as : </a:t>
            </a:r>
            <a:r>
              <a:rPr lang="en-IN" sz="1600" dirty="0" smtClean="0"/>
              <a:t>p=1,q=1. </a:t>
            </a:r>
            <a:r>
              <a:rPr lang="en-IN" sz="1600" dirty="0"/>
              <a:t>This gives the optimal values for ARIMA model (</a:t>
            </a:r>
            <a:r>
              <a:rPr lang="en-IN" sz="1600" dirty="0" err="1"/>
              <a:t>p,d,q</a:t>
            </a:r>
            <a:r>
              <a:rPr lang="en-IN" sz="1600" dirty="0"/>
              <a:t>) which are </a:t>
            </a:r>
            <a:r>
              <a:rPr lang="en-IN" sz="1600" smtClean="0"/>
              <a:t>(1,1,1)</a:t>
            </a:r>
            <a:endParaRPr lang="en-IN" sz="1600" dirty="0"/>
          </a:p>
        </p:txBody>
      </p:sp>
      <p:pic>
        <p:nvPicPr>
          <p:cNvPr id="5" name="Picture 4" descr="download.jpg">
            <a:extLst>
              <a:ext uri="{FF2B5EF4-FFF2-40B4-BE49-F238E27FC236}">
                <a16:creationId xmlns:a16="http://schemas.microsoft.com/office/drawing/2014/main" xmlns="" id="{559E01F3-217D-41EE-9AEF-5134F204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2759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Plotting Arima model with </a:t>
            </a:r>
            <a:r>
              <a:rPr lang="en-IN" dirty="0" smtClean="0"/>
              <a:t>order(1,1,1)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E4BA88B-1C74-4676-B930-1A259A7E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643"/>
            <a:ext cx="9144000" cy="44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6942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761999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Forecasting</a:t>
            </a:r>
            <a:r>
              <a:rPr lang="en-IN" sz="3200" dirty="0"/>
              <a:t> with Arima model (period = 12 months)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906510F-1270-4A9C-8E3B-1A3D19AE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869"/>
            <a:ext cx="9144000" cy="44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7660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D1A6C5-EE35-4CE4-8433-2D7A7AA88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Prophet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D8B8EEE-F880-4E1C-AEB6-9B9167F9A5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1524000"/>
            <a:ext cx="4581769" cy="266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3F9D17-B8D2-4FD5-8C98-4D2AC4D1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248150"/>
            <a:ext cx="4465296" cy="253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B8EF13C-AAF0-44E7-831C-EFB4024FB9E8}"/>
              </a:ext>
            </a:extLst>
          </p:cNvPr>
          <p:cNvSpPr txBox="1"/>
          <p:nvPr/>
        </p:nvSpPr>
        <p:spPr>
          <a:xfrm>
            <a:off x="4953001" y="1602658"/>
            <a:ext cx="170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Plot for Revenue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EC05F8A-8E70-418B-8ABD-0847ED9E54A5}"/>
              </a:ext>
            </a:extLst>
          </p:cNvPr>
          <p:cNvSpPr txBox="1"/>
          <p:nvPr/>
        </p:nvSpPr>
        <p:spPr>
          <a:xfrm>
            <a:off x="1646903" y="5955268"/>
            <a:ext cx="2620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Plot for Log of Revenue</a:t>
            </a:r>
          </a:p>
        </p:txBody>
      </p:sp>
      <p:pic>
        <p:nvPicPr>
          <p:cNvPr id="8" name="Picture 7" descr="download.jpg">
            <a:extLst>
              <a:ext uri="{FF2B5EF4-FFF2-40B4-BE49-F238E27FC236}">
                <a16:creationId xmlns:a16="http://schemas.microsoft.com/office/drawing/2014/main" xmlns="" id="{8612CB11-27F0-437B-8FEB-FBEF3F3E9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4832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B0F062-778A-4E4B-A79E-F0941EFDA8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048000" y="1487129"/>
            <a:ext cx="6096000" cy="541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6FCDCE4-39B4-4EEB-8401-51A99EC497CB}"/>
              </a:ext>
            </a:extLst>
          </p:cNvPr>
          <p:cNvSpPr txBox="1"/>
          <p:nvPr/>
        </p:nvSpPr>
        <p:spPr>
          <a:xfrm>
            <a:off x="464344" y="2066150"/>
            <a:ext cx="243125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This chart depicts car count by each state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90% of the car belongs to first 10 States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Chart suggest that economical cars are most popular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Avigo</a:t>
            </a:r>
            <a:r>
              <a:rPr lang="en-US" sz="1600" dirty="0"/>
              <a:t>, Z4, </a:t>
            </a:r>
            <a:r>
              <a:rPr lang="en-US" sz="1600" dirty="0" err="1"/>
              <a:t>Pushpak</a:t>
            </a:r>
            <a:r>
              <a:rPr lang="en-US" sz="1600" dirty="0"/>
              <a:t>, </a:t>
            </a:r>
            <a:r>
              <a:rPr lang="en-US" sz="1600" dirty="0" err="1"/>
              <a:t>Estilo</a:t>
            </a:r>
            <a:r>
              <a:rPr lang="en-US" sz="1600" dirty="0"/>
              <a:t>, Trailblazer are least owned cars at count of 1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0315E7E-CB14-4C1F-A466-E333646B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Problem Statement 1 : Identifying the ownership pattern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2476536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8B23B5-257A-4D81-A37C-3B4329D9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&amp; components Plots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6DC118-E523-4A77-B3E7-71A5CDEF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10" y="1524000"/>
            <a:ext cx="3551090" cy="4628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C870958-7329-49BB-83D5-942CAA77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3948113" cy="2254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20ECE6F-8752-4E34-913C-9F59E401C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6200"/>
            <a:ext cx="3948114" cy="2308531"/>
          </a:xfrm>
          <a:prstGeom prst="rect">
            <a:avLst/>
          </a:prstGeom>
        </p:spPr>
      </p:pic>
      <p:pic>
        <p:nvPicPr>
          <p:cNvPr id="6" name="Picture 5" descr="download.jpg">
            <a:extLst>
              <a:ext uri="{FF2B5EF4-FFF2-40B4-BE49-F238E27FC236}">
                <a16:creationId xmlns:a16="http://schemas.microsoft.com/office/drawing/2014/main" xmlns="" id="{85ADA9F4-40F4-4267-828B-031480B58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3884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9E6D29-D064-4834-B4A7-85AE71CA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Tuning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938C9B6-9448-4475-B694-0EA0A3C4197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352425" y="1905000"/>
            <a:ext cx="3228975" cy="1854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2C3DDF-8367-407A-87B7-C487AA66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841817"/>
            <a:ext cx="3514150" cy="2044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206F7D-50AA-48F4-B60E-562EE3CED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952" y="4495800"/>
            <a:ext cx="3695178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FEF230-79FA-4E0C-96D4-F9B1A2F89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1595437"/>
            <a:ext cx="5410201" cy="246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2C5EA10-C23D-4A5D-9E2D-D9F6ED0EE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1597608"/>
            <a:ext cx="3228975" cy="231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4A8428D-25D3-40C3-AA32-445888252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67200"/>
            <a:ext cx="7239000" cy="216219"/>
          </a:xfrm>
          <a:prstGeom prst="rect">
            <a:avLst/>
          </a:prstGeom>
        </p:spPr>
      </p:pic>
      <p:pic>
        <p:nvPicPr>
          <p:cNvPr id="10" name="Picture 9" descr="download.jpg">
            <a:extLst>
              <a:ext uri="{FF2B5EF4-FFF2-40B4-BE49-F238E27FC236}">
                <a16:creationId xmlns:a16="http://schemas.microsoft.com/office/drawing/2014/main" xmlns="" id="{40E798C7-5599-405A-9102-3DBFDCD64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817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7E62DD-2114-4F28-9799-327BAC43AA61}"/>
              </a:ext>
            </a:extLst>
          </p:cNvPr>
          <p:cNvSpPr txBox="1"/>
          <p:nvPr/>
        </p:nvSpPr>
        <p:spPr>
          <a:xfrm flipH="1">
            <a:off x="2486107" y="0"/>
            <a:ext cx="4145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Segmentation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7C5682D-C378-42EA-8973-953531381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1299" y="764450"/>
            <a:ext cx="8631701" cy="3133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4D83780-5F25-45F9-A13F-11A727ED0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107" y="4053960"/>
            <a:ext cx="4572000" cy="277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1B7D8715-ED97-4618-88E7-8DD5FDC3A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34"/>
            <a:ext cx="1633870" cy="609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F99E686-D436-4282-9613-89A17175B9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4077303"/>
            <a:ext cx="4083050" cy="2756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429682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7B92CC7-8243-4D6B-9D35-CFCA73931E6C}"/>
              </a:ext>
            </a:extLst>
          </p:cNvPr>
          <p:cNvSpPr txBox="1"/>
          <p:nvPr/>
        </p:nvSpPr>
        <p:spPr>
          <a:xfrm>
            <a:off x="5105401" y="365759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55790F0A-FD4C-41A0-8633-1685CF47D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08808822"/>
              </p:ext>
            </p:extLst>
          </p:nvPr>
        </p:nvGraphicFramePr>
        <p:xfrm>
          <a:off x="1623710" y="838200"/>
          <a:ext cx="5715000" cy="5868880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xmlns="" val="2639519888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xmlns="" val="2526987862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xmlns="" val="101059417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976913898"/>
                    </a:ext>
                  </a:extLst>
                </a:gridCol>
              </a:tblGrid>
              <a:tr h="36344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Cust Type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revenue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Servicing Hrs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Customers Count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8125086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90718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0348768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Insurance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02328216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MFCWL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6796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6740538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90676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7381980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15160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34529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5598824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MFCWL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08427067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23236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34519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15214852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52299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2191753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MFCWL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17203469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52277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52446262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106671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6467511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MFCWL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01596621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106631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75052110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2941186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5308566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Fleets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3335623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22994428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Retail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2546749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6491413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378248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Corporate- M&amp;M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39127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7217420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Corporate others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25047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04377652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Fleets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32319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36738274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Franchise</a:t>
                      </a:r>
                    </a:p>
                  </a:txBody>
                  <a:tcPr marL="952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9581791"/>
                  </a:ext>
                </a:extLst>
              </a:tr>
              <a:tr h="250247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403684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284656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F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185206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B5F314-3997-46F6-A1C1-CD839FDB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34"/>
            <a:ext cx="1633870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5143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5BA2D84-513D-4449-86CC-D35FE159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" y="706120"/>
            <a:ext cx="4572000" cy="213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B0F8326-B996-42B5-9B66-8721D30C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19400"/>
            <a:ext cx="4333875" cy="4044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A46B02-17DD-4AB8-84C1-58686E20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067" y="706120"/>
            <a:ext cx="4400550" cy="1990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614D10-7286-4070-BF12-B1BADC534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29586"/>
            <a:ext cx="4572000" cy="3764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D8FF82-6234-4B8C-B786-EC258239BD15}"/>
              </a:ext>
            </a:extLst>
          </p:cNvPr>
          <p:cNvSpPr txBox="1"/>
          <p:nvPr/>
        </p:nvSpPr>
        <p:spPr>
          <a:xfrm flipH="1">
            <a:off x="2486107" y="0"/>
            <a:ext cx="4145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 Based Clustering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564EB4-6639-4174-A68E-9C747AC43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534"/>
            <a:ext cx="1633870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1947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7B34EBF-1960-427F-ACEB-12692DF34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80" y="286544"/>
            <a:ext cx="8991600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4B72DF-2291-4215-A3A2-13D820C3D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2720" y="4248944"/>
            <a:ext cx="8823960" cy="24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2474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AABFE88-9B5B-40F9-8358-381811892BFB}"/>
              </a:ext>
            </a:extLst>
          </p:cNvPr>
          <p:cNvSpPr txBox="1"/>
          <p:nvPr/>
        </p:nvSpPr>
        <p:spPr>
          <a:xfrm>
            <a:off x="442452" y="1752600"/>
            <a:ext cx="2834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RFM Clustering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94EF73B-409C-4596-B765-E9D6E73612D4}"/>
              </a:ext>
            </a:extLst>
          </p:cNvPr>
          <p:cNvSpPr txBox="1"/>
          <p:nvPr/>
        </p:nvSpPr>
        <p:spPr>
          <a:xfrm>
            <a:off x="462116" y="2209800"/>
            <a:ext cx="3195484" cy="139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Customer are clustered based on there Recency, Frequency and Revenue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 err="1"/>
              <a:t>KMean</a:t>
            </a:r>
            <a:r>
              <a:rPr lang="en-US" sz="1400" dirty="0"/>
              <a:t> clustering algorithm is used for clustering the users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We have clustered the customers in High, Mid and Low value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D8C0CF-964F-4269-869B-0E17D58C80F3}"/>
              </a:ext>
            </a:extLst>
          </p:cNvPr>
          <p:cNvSpPr txBox="1"/>
          <p:nvPr/>
        </p:nvSpPr>
        <p:spPr>
          <a:xfrm>
            <a:off x="462116" y="4050267"/>
            <a:ext cx="2509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High Level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EE03D0-9D53-4CF6-9732-FC97C66B1D11}"/>
              </a:ext>
            </a:extLst>
          </p:cNvPr>
          <p:cNvSpPr txBox="1"/>
          <p:nvPr/>
        </p:nvSpPr>
        <p:spPr>
          <a:xfrm>
            <a:off x="460772" y="4514671"/>
            <a:ext cx="31968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Using Elbow Method 4 clusters were selected for Recency, Frequency and Monetary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Overall Score = Recency Cluster + Frequency Cluster + Monetary Cluster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400" dirty="0"/>
              <a:t>Customer clustering is done based on Overall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D49A9D6-B59F-46A8-8B56-E1402992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25" y="1524000"/>
            <a:ext cx="4943475" cy="4981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A97AE2E-C34E-4A9B-B12D-396BB8C2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33870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9541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4266E58-A1C1-4586-88B4-F37101BFDC6D}"/>
              </a:ext>
            </a:extLst>
          </p:cNvPr>
          <p:cNvSpPr txBox="1"/>
          <p:nvPr/>
        </p:nvSpPr>
        <p:spPr>
          <a:xfrm flipH="1">
            <a:off x="1752600" y="437346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Life Time Value Prediction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20572AB-5EEA-4F49-9ACF-54F552736010}"/>
              </a:ext>
            </a:extLst>
          </p:cNvPr>
          <p:cNvSpPr/>
          <p:nvPr/>
        </p:nvSpPr>
        <p:spPr>
          <a:xfrm>
            <a:off x="990600" y="1651000"/>
            <a:ext cx="693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Customer lifetime value is a metric that indicates the total revenue a business can reasonably expect from a single customer account.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0F9C7E-4ACC-4D15-A3B1-08C3545436C3}"/>
              </a:ext>
            </a:extLst>
          </p:cNvPr>
          <p:cNvSpPr/>
          <p:nvPr/>
        </p:nvSpPr>
        <p:spPr>
          <a:xfrm>
            <a:off x="1082040" y="4923572"/>
            <a:ext cx="6891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Business can use this metric to increase ROI.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408422D-D843-4C19-9E90-15DA1E804132}"/>
              </a:ext>
            </a:extLst>
          </p:cNvPr>
          <p:cNvSpPr/>
          <p:nvPr/>
        </p:nvSpPr>
        <p:spPr>
          <a:xfrm>
            <a:off x="1115060" y="439197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A590AF0-F6E9-483E-B06B-BD8973127A78}"/>
              </a:ext>
            </a:extLst>
          </p:cNvPr>
          <p:cNvSpPr/>
          <p:nvPr/>
        </p:nvSpPr>
        <p:spPr>
          <a:xfrm>
            <a:off x="1012190" y="3056453"/>
            <a:ext cx="6891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is calculated as Average purchase frequency multiplied by Average spend per visit.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95CE936-CB12-4062-A3C4-35C76413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"/>
            <a:ext cx="1633870" cy="609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EB2C932-25AC-4431-9DC4-53750773ACDA}"/>
              </a:ext>
            </a:extLst>
          </p:cNvPr>
          <p:cNvSpPr/>
          <p:nvPr/>
        </p:nvSpPr>
        <p:spPr>
          <a:xfrm>
            <a:off x="1135380" y="4092575"/>
            <a:ext cx="6891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Considered 2015 year data.</a:t>
            </a:r>
          </a:p>
        </p:txBody>
      </p:sp>
    </p:spTree>
    <p:extLst>
      <p:ext uri="{BB962C8B-B14F-4D97-AF65-F5344CB8AC3E}">
        <p14:creationId xmlns:p14="http://schemas.microsoft.com/office/powerpoint/2010/main" xmlns="" val="3428826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2240EB-3B34-4F7C-9F11-0F1ADF4F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Importance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6956E3E-0120-4F45-B13D-D6BA1E3390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7800" y="1905000"/>
            <a:ext cx="5791200" cy="2761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C13BB92-52A2-4579-8A2F-AB2CF0BE4FEA}"/>
              </a:ext>
            </a:extLst>
          </p:cNvPr>
          <p:cNvSpPr txBox="1"/>
          <p:nvPr/>
        </p:nvSpPr>
        <p:spPr>
          <a:xfrm>
            <a:off x="609600" y="51816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can see that Total Amount feature is of highest value followed by service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B639E27-D778-4604-BDA5-EA09F9C1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30" y="-53"/>
            <a:ext cx="1633870" cy="609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EEE94B3-ED2C-4B35-8B40-BBCFFC83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30" y="-29550"/>
            <a:ext cx="1633870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3556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17AF6-F8A6-448C-9C6B-16758263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LTV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D2CB240-03C5-4A77-A349-57FE4083090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04800" y="1600200"/>
            <a:ext cx="4419600" cy="5110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897F431-24D9-4775-A608-72E609D8B635}"/>
              </a:ext>
            </a:extLst>
          </p:cNvPr>
          <p:cNvSpPr/>
          <p:nvPr/>
        </p:nvSpPr>
        <p:spPr>
          <a:xfrm>
            <a:off x="5181600" y="2057400"/>
            <a:ext cx="3429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>
                <a:latin typeface="Arial Narrow" panose="020B0606020202030204" pitchFamily="34" charset="0"/>
              </a:rPr>
              <a:t>Classification Output </a:t>
            </a:r>
          </a:p>
          <a:p>
            <a:r>
              <a:rPr lang="en-IN" i="1" dirty="0">
                <a:latin typeface="Arial Narrow" panose="020B0606020202030204" pitchFamily="34" charset="0"/>
              </a:rPr>
              <a:t>     - Low Ltv Group (&lt;3036)</a:t>
            </a:r>
          </a:p>
          <a:p>
            <a:r>
              <a:rPr lang="en-IN" i="1" dirty="0">
                <a:latin typeface="Arial Narrow" panose="020B0606020202030204" pitchFamily="34" charset="0"/>
              </a:rPr>
              <a:t>      - Medium Ltv Group( 3036 &amp; 8801)</a:t>
            </a:r>
          </a:p>
          <a:p>
            <a:r>
              <a:rPr lang="en-IN" i="1" dirty="0">
                <a:latin typeface="Arial Narrow" panose="020B0606020202030204" pitchFamily="34" charset="0"/>
              </a:rPr>
              <a:t>      - High Ltv Group (&gt;8801)	</a:t>
            </a:r>
            <a:r>
              <a:rPr lang="en-IN" dirty="0"/>
              <a:t>	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D0DFF7-FEF3-4E92-A2C4-3FF3941A0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30" y="-53"/>
            <a:ext cx="1633870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457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Plant</a:t>
            </a:r>
            <a:r>
              <a:rPr lang="en-US" sz="4000" dirty="0"/>
              <a:t> </a:t>
            </a:r>
            <a:r>
              <a:rPr lang="en-US" dirty="0"/>
              <a:t>Analysis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0"/>
            <a:ext cx="1673254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4057650"/>
            <a:ext cx="15621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2781300"/>
            <a:ext cx="127635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0" y="1524000"/>
            <a:ext cx="11620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1600200"/>
            <a:ext cx="16764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0" y="5181600"/>
            <a:ext cx="135255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4CF6FC-335D-42A9-82EF-31A22793C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65311" y="1656911"/>
            <a:ext cx="4949887" cy="4972489"/>
          </a:xfrm>
          <a:prstGeom prst="rect">
            <a:avLst/>
          </a:prstGeom>
        </p:spPr>
      </p:pic>
      <p:pic>
        <p:nvPicPr>
          <p:cNvPr id="12" name="Picture 11" descr="download.jpg">
            <a:extLst>
              <a:ext uri="{FF2B5EF4-FFF2-40B4-BE49-F238E27FC236}">
                <a16:creationId xmlns:a16="http://schemas.microsoft.com/office/drawing/2014/main" xmlns="" id="{2EFCD9B5-8D40-4576-AE20-F8131657E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9497"/>
            <a:ext cx="1633016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8B13C5-29C0-40F9-B32E-6E8E7E91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LTV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7156D2-4923-4673-90E9-3F4504B13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3612627" cy="495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D86B640-A78A-42FD-8E69-F2294071C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97" y="2776537"/>
            <a:ext cx="3677103" cy="37766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7F5B2F-AC9B-4BD0-8F8B-C440E7870BF3}"/>
              </a:ext>
            </a:extLst>
          </p:cNvPr>
          <p:cNvSpPr/>
          <p:nvPr/>
        </p:nvSpPr>
        <p:spPr>
          <a:xfrm>
            <a:off x="4606913" y="1676400"/>
            <a:ext cx="4308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i="1" dirty="0">
                <a:latin typeface="Arial Narrow" panose="020B0606020202030204" pitchFamily="34" charset="0"/>
              </a:rPr>
              <a:t>Regression Output - Continuous LTV value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036E682-C57C-43D6-8051-BF6F5DF8E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130" y="-53"/>
            <a:ext cx="1633870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850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D5D31B-D40A-4F11-BB39-D7BB0CBF7B4D}"/>
              </a:ext>
            </a:extLst>
          </p:cNvPr>
          <p:cNvSpPr txBox="1"/>
          <p:nvPr/>
        </p:nvSpPr>
        <p:spPr>
          <a:xfrm>
            <a:off x="460772" y="1752600"/>
            <a:ext cx="81760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For Accidental order type 25% of total amount goes towards outsourced work, repairing the some part can reduce outsourced work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There is no seasonally rush, but on daily basis 5PM-6PM are rush hours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Mid-Value customers are most revenue generating cluster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Recently we have been losing lots of High-Value customers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We Should Stock Engine Oil, Oil Filter since they are high demand items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Highest revenue &amp; repairs during mid year (around July) -&gt; Hire contract staff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Use less load day (i.e. Sunday) -&gt; for training on soft skills &amp; technical aspects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Major customer types are retail -&gt; Work on tie ups with corporate &amp; fleet (</a:t>
            </a:r>
            <a:r>
              <a:rPr lang="en-US" sz="1600" dirty="0" err="1"/>
              <a:t>ola</a:t>
            </a:r>
            <a:r>
              <a:rPr lang="en-US" sz="1600" dirty="0"/>
              <a:t>, uber, </a:t>
            </a:r>
            <a:r>
              <a:rPr lang="en-US" sz="1600" dirty="0" err="1"/>
              <a:t>etc</a:t>
            </a:r>
            <a:r>
              <a:rPr lang="en-US" sz="1600" dirty="0"/>
              <a:t>). Use corporate discounts &amp; offers.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Investigate what are the reasons for decrease in revenue in the Plants present in state of Telangana , Uttar Pradesh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600" dirty="0"/>
              <a:t>Please take feedback from Customers after service is given in for example (rating out of 5). Since it can be used to find the quality of service</a:t>
            </a:r>
          </a:p>
          <a:p>
            <a:pPr algn="just"/>
            <a:endParaRPr lang="en-US" sz="1600" dirty="0"/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8AB199-3AC1-469F-8009-64598E00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Value delivered to the business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7214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6E20AF-1E3A-498F-B910-AD1CDEDC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Analysis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FF531526-D48E-4F65-901A-0D617B4A399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33400" y="1915451"/>
            <a:ext cx="8153400" cy="43329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9C85A71C-9518-4DCA-924E-1DEA389AC26E}"/>
              </a:ext>
            </a:extLst>
          </p:cNvPr>
          <p:cNvSpPr txBox="1">
            <a:spLocks/>
          </p:cNvSpPr>
          <p:nvPr/>
        </p:nvSpPr>
        <p:spPr>
          <a:xfrm>
            <a:off x="612648" y="199104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Customer Analysis</a:t>
            </a:r>
            <a:endParaRPr lang="en-IN" dirty="0"/>
          </a:p>
        </p:txBody>
      </p:sp>
      <p:pic>
        <p:nvPicPr>
          <p:cNvPr id="9" name="Picture 8" descr="download.jpg">
            <a:extLst>
              <a:ext uri="{FF2B5EF4-FFF2-40B4-BE49-F238E27FC236}">
                <a16:creationId xmlns:a16="http://schemas.microsoft.com/office/drawing/2014/main" xmlns="" id="{B9A72A13-9203-4A67-8D42-74EFD3A8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  <p:pic>
        <p:nvPicPr>
          <p:cNvPr id="10" name="Picture 9" descr="download.jpg">
            <a:extLst>
              <a:ext uri="{FF2B5EF4-FFF2-40B4-BE49-F238E27FC236}">
                <a16:creationId xmlns:a16="http://schemas.microsoft.com/office/drawing/2014/main" xmlns="" id="{126A87D7-9088-4959-84DA-9CD5860B0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-29497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955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5">
            <a:extLst>
              <a:ext uri="{FF2B5EF4-FFF2-40B4-BE49-F238E27FC236}">
                <a16:creationId xmlns:a16="http://schemas.microsoft.com/office/drawing/2014/main" xmlns="" id="{BAF98271-C21B-43C8-A241-D8F827C4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71886" y="1712119"/>
            <a:ext cx="5091113" cy="453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8813E9B4-528C-48A7-964B-0D9C2005685B}"/>
              </a:ext>
            </a:extLst>
          </p:cNvPr>
          <p:cNvSpPr txBox="1">
            <a:spLocks/>
          </p:cNvSpPr>
          <p:nvPr/>
        </p:nvSpPr>
        <p:spPr>
          <a:xfrm>
            <a:off x="533400" y="1885950"/>
            <a:ext cx="2843213" cy="230505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 indent="-257175">
              <a:buFont typeface="Arial" panose="020B0604020202020204" pitchFamily="34" charset="0"/>
              <a:buChar char="•"/>
              <a:defRPr/>
            </a:pPr>
            <a:r>
              <a:rPr lang="en-IN" sz="2100" dirty="0" err="1">
                <a:latin typeface="+mn-lt"/>
              </a:rPr>
              <a:t>Tamilnadu</a:t>
            </a:r>
            <a:r>
              <a:rPr lang="en-IN" sz="2100" dirty="0">
                <a:latin typeface="+mn-lt"/>
              </a:rPr>
              <a:t> has highest customer base followed by Maharashtra.</a:t>
            </a:r>
          </a:p>
          <a:p>
            <a:pPr marL="257175" indent="-257175">
              <a:buFont typeface="Arial" panose="020B0604020202020204" pitchFamily="34" charset="0"/>
              <a:buChar char="•"/>
              <a:defRPr/>
            </a:pPr>
            <a:endParaRPr lang="en-IN" sz="2100" dirty="0">
              <a:latin typeface="+mn-lt"/>
            </a:endParaRPr>
          </a:p>
          <a:p>
            <a:pPr marL="257175" indent="-257175">
              <a:buFont typeface="Arial" panose="020B0604020202020204" pitchFamily="34" charset="0"/>
              <a:buChar char="•"/>
              <a:defRPr/>
            </a:pPr>
            <a:r>
              <a:rPr lang="en-IN" sz="2100" dirty="0">
                <a:latin typeface="+mn-lt"/>
              </a:rPr>
              <a:t>Top 3 revenue generating states are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IN" sz="1800" dirty="0">
                <a:latin typeface="+mn-lt"/>
              </a:rPr>
              <a:t>Pondicherry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IN" sz="1800" dirty="0">
                <a:latin typeface="+mn-lt"/>
              </a:rPr>
              <a:t>Maharashtra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IN" sz="1800" dirty="0" err="1">
                <a:latin typeface="+mn-lt"/>
              </a:rPr>
              <a:t>Tamilnadu</a:t>
            </a:r>
            <a:endParaRPr lang="en-IN" sz="1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7C9B3BF-F6D1-4820-B1D1-52E59EFC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5194"/>
            <a:ext cx="8173065" cy="1084006"/>
          </a:xfrm>
        </p:spPr>
        <p:txBody>
          <a:bodyPr/>
          <a:lstStyle/>
          <a:p>
            <a:r>
              <a:rPr lang="en-IN" dirty="0">
                <a:cs typeface="Arial" panose="020B0604020202020204" pitchFamily="34" charset="0"/>
              </a:rPr>
              <a:t>State wise revenue generation</a:t>
            </a:r>
            <a:endParaRPr lang="en-IN" dirty="0"/>
          </a:p>
        </p:txBody>
      </p:sp>
      <p:pic>
        <p:nvPicPr>
          <p:cNvPr id="5" name="Picture 4" descr="download.jpg">
            <a:extLst>
              <a:ext uri="{FF2B5EF4-FFF2-40B4-BE49-F238E27FC236}">
                <a16:creationId xmlns:a16="http://schemas.microsoft.com/office/drawing/2014/main" xmlns="" id="{592EB01C-1878-4F1A-A61C-4519D8E2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  <p:pic>
        <p:nvPicPr>
          <p:cNvPr id="6" name="Picture 5" descr="download.jpg">
            <a:extLst>
              <a:ext uri="{FF2B5EF4-FFF2-40B4-BE49-F238E27FC236}">
                <a16:creationId xmlns:a16="http://schemas.microsoft.com/office/drawing/2014/main" xmlns="" id="{56A67FFD-53FE-4BFC-AD2E-FF275984A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-29496"/>
            <a:ext cx="1633016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3A2CCA58-287C-48AF-8B98-4297DA6D4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29977"/>
            <a:ext cx="4442738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651FDCD-D28C-42AA-B716-7C339C82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5356" y="1807369"/>
            <a:ext cx="4158288" cy="276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itle 1">
            <a:extLst>
              <a:ext uri="{FF2B5EF4-FFF2-40B4-BE49-F238E27FC236}">
                <a16:creationId xmlns:a16="http://schemas.microsoft.com/office/drawing/2014/main" xmlns="" id="{8819AD75-C145-4E7E-9471-7F1EB82F1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371601"/>
            <a:ext cx="3314700" cy="794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IN" altLang="en-US" sz="3000">
              <a:latin typeface="Calibri Light" panose="020F0302020204030204" pitchFamily="34" charset="0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xmlns="" id="{44DEDBA1-14A0-42BA-841A-FD20ABF1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>
                <a:latin typeface="+mn-lt"/>
              </a:rPr>
              <a:t>Month wise revenue trend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xmlns="" id="{C2D56F03-3C3A-41A4-B8CC-0841BB072B77}"/>
              </a:ext>
            </a:extLst>
          </p:cNvPr>
          <p:cNvSpPr txBox="1">
            <a:spLocks/>
          </p:cNvSpPr>
          <p:nvPr/>
        </p:nvSpPr>
        <p:spPr>
          <a:xfrm>
            <a:off x="492369" y="4868430"/>
            <a:ext cx="8025363" cy="12275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 defTabSz="685800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800" b="1" dirty="0">
                <a:latin typeface="+mn-lt"/>
                <a:ea typeface="+mn-ea"/>
                <a:cs typeface="+mn-cs"/>
              </a:rPr>
              <a:t>Observations:</a:t>
            </a:r>
            <a:r>
              <a:rPr lang="en-US" sz="1800" dirty="0">
                <a:latin typeface="+mn-lt"/>
                <a:ea typeface="+mn-ea"/>
                <a:cs typeface="+mn-cs"/>
              </a:rPr>
              <a:t> Car visits is highest </a:t>
            </a:r>
            <a:r>
              <a:rPr lang="en-US" sz="1800" dirty="0">
                <a:latin typeface="+mn-lt"/>
              </a:rPr>
              <a:t>in the month of October </a:t>
            </a:r>
            <a:r>
              <a:rPr lang="en-US" sz="1800" dirty="0">
                <a:latin typeface="+mn-lt"/>
                <a:ea typeface="+mn-ea"/>
                <a:cs typeface="+mn-cs"/>
              </a:rPr>
              <a:t>though revenue in July month is highest (due to monsoon related servicing)</a:t>
            </a:r>
          </a:p>
        </p:txBody>
      </p:sp>
      <p:pic>
        <p:nvPicPr>
          <p:cNvPr id="7" name="Picture 6" descr="download.jpg">
            <a:extLst>
              <a:ext uri="{FF2B5EF4-FFF2-40B4-BE49-F238E27FC236}">
                <a16:creationId xmlns:a16="http://schemas.microsoft.com/office/drawing/2014/main" xmlns="" id="{D983062E-345B-41AF-870A-5CA430960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2070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81A74-24F8-46E1-B2A4-DC903D53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AE7CCF9-E595-4F87-BBFD-8D2A6B234A0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1000" y="1858297"/>
            <a:ext cx="8369814" cy="4343400"/>
          </a:xfrm>
          <a:prstGeom prst="rect">
            <a:avLst/>
          </a:prstGeom>
        </p:spPr>
      </p:pic>
      <p:pic>
        <p:nvPicPr>
          <p:cNvPr id="5" name="Picture 4" descr="download.jpg">
            <a:extLst>
              <a:ext uri="{FF2B5EF4-FFF2-40B4-BE49-F238E27FC236}">
                <a16:creationId xmlns:a16="http://schemas.microsoft.com/office/drawing/2014/main" xmlns="" id="{F5F647AE-34C5-4F3B-9928-DD380FEE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984" y="0"/>
            <a:ext cx="1633016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2310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2554</TotalTime>
  <Words>1379</Words>
  <Application>Microsoft Office PowerPoint</Application>
  <PresentationFormat>On-screen Show (4:3)</PresentationFormat>
  <Paragraphs>267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Median</vt:lpstr>
      <vt:lpstr>Mahindra First Choice   Services  Report </vt:lpstr>
      <vt:lpstr>Problem Statement</vt:lpstr>
      <vt:lpstr> Datasets</vt:lpstr>
      <vt:lpstr>Problem Statement 1 : Identifying the ownership pattern</vt:lpstr>
      <vt:lpstr>Plant Analysis</vt:lpstr>
      <vt:lpstr>Customer Analysis</vt:lpstr>
      <vt:lpstr>State wise revenue generation</vt:lpstr>
      <vt:lpstr>Month wise revenue trend</vt:lpstr>
      <vt:lpstr>Data Analysis</vt:lpstr>
      <vt:lpstr>Slide 10</vt:lpstr>
      <vt:lpstr>Slide 11</vt:lpstr>
      <vt:lpstr>Slide 12</vt:lpstr>
      <vt:lpstr>Data Analysis</vt:lpstr>
      <vt:lpstr>Car make wise revenue trend</vt:lpstr>
      <vt:lpstr>Problem Statement 2 : Identifying Order Type Pattern</vt:lpstr>
      <vt:lpstr>Make-Model Distribution</vt:lpstr>
      <vt:lpstr>Data Analysis</vt:lpstr>
      <vt:lpstr>Top Manufacturers &amp; their order type</vt:lpstr>
      <vt:lpstr>Slide 19</vt:lpstr>
      <vt:lpstr>Cost for each order type</vt:lpstr>
      <vt:lpstr>Data Analysis</vt:lpstr>
      <vt:lpstr>Difference in each service/labour costing</vt:lpstr>
      <vt:lpstr>Labour Costing for the factor Make</vt:lpstr>
      <vt:lpstr>Labour costing for the factor Locality (areas in Mumbai) </vt:lpstr>
      <vt:lpstr>Popular items for Service orders</vt:lpstr>
      <vt:lpstr>Slide 26</vt:lpstr>
      <vt:lpstr>Is the service seasonal?</vt:lpstr>
      <vt:lpstr>Spread of various amounts</vt:lpstr>
      <vt:lpstr>Data Analysis</vt:lpstr>
      <vt:lpstr>Inventory analysis : Top Inventory item</vt:lpstr>
      <vt:lpstr>Top Inventory item by Manufacturers &amp; Order Type</vt:lpstr>
      <vt:lpstr>Slide 32</vt:lpstr>
      <vt:lpstr>Arima model – Revenue Forecast</vt:lpstr>
      <vt:lpstr>Transformations</vt:lpstr>
      <vt:lpstr>Dickey-Fuller Test AND Rolling Test</vt:lpstr>
      <vt:lpstr>Plotting ACF &amp; PACF</vt:lpstr>
      <vt:lpstr>Plotting Arima model with order(1,1,1)</vt:lpstr>
      <vt:lpstr>Forecasting with Arima model (period = 12 months)</vt:lpstr>
      <vt:lpstr>Prophet Model</vt:lpstr>
      <vt:lpstr>Basic &amp; components Plots</vt:lpstr>
      <vt:lpstr>Model Tuning</vt:lpstr>
      <vt:lpstr>Slide 42</vt:lpstr>
      <vt:lpstr>Slide 43</vt:lpstr>
      <vt:lpstr>Slide 44</vt:lpstr>
      <vt:lpstr>Slide 45</vt:lpstr>
      <vt:lpstr>Slide 46</vt:lpstr>
      <vt:lpstr>Slide 47</vt:lpstr>
      <vt:lpstr>Feature Importance</vt:lpstr>
      <vt:lpstr>LTV Classification</vt:lpstr>
      <vt:lpstr>LTV Regression</vt:lpstr>
      <vt:lpstr>Value delivered to the business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COMPAQ</dc:creator>
  <cp:lastModifiedBy>RUPA</cp:lastModifiedBy>
  <cp:revision>158</cp:revision>
  <dcterms:created xsi:type="dcterms:W3CDTF">2020-04-11T09:12:07Z</dcterms:created>
  <dcterms:modified xsi:type="dcterms:W3CDTF">2020-07-11T07:20:22Z</dcterms:modified>
</cp:coreProperties>
</file>